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7"/>
  </p:notesMasterIdLst>
  <p:sldIdLst>
    <p:sldId id="256" r:id="rId3"/>
    <p:sldId id="257" r:id="rId4"/>
    <p:sldId id="267" r:id="rId5"/>
    <p:sldId id="268" r:id="rId6"/>
    <p:sldId id="269" r:id="rId7"/>
    <p:sldId id="258" r:id="rId8"/>
    <p:sldId id="259" r:id="rId9"/>
    <p:sldId id="260" r:id="rId10"/>
    <p:sldId id="261" r:id="rId11"/>
    <p:sldId id="262" r:id="rId12"/>
    <p:sldId id="263" r:id="rId13"/>
    <p:sldId id="264" r:id="rId14"/>
    <p:sldId id="265" r:id="rId15"/>
    <p:sldId id="266" r:id="rId16"/>
  </p:sldIdLst>
  <p:sldSz cx="9144000" cy="5143500" type="screen16x9"/>
  <p:notesSz cx="6858000" cy="9144000"/>
  <p:embeddedFontLst>
    <p:embeddedFont>
      <p:font typeface="Proxima Nova"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6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1.fntdata"/><Relationship Id="rId3" Type="http://schemas.openxmlformats.org/officeDocument/2006/relationships/slide" Target="slides/slide1.xml"/><Relationship Id="rId21" Type="http://schemas.openxmlformats.org/officeDocument/2006/relationships/font" Target="fonts/font4.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font" Target="fonts/font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742e3e7cd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742e3e7cd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d9c40d9f9_0_23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d9c40d9f9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cb9a3abeb_0_3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cb9a3abeb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742e3e7c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742e3e7c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d5f4b554c_0_1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d5f4b554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0d03b17c7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0d03b17c7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48167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34633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47442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742e3e7cd_1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742e3e7cd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4400e736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4400e73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d4400e736_2_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d4400e736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56" name="Google Shape;56;p14"/>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57" name="Google Shape;57;p14"/>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a:endParaRPr/>
          </a:p>
        </p:txBody>
      </p:sp>
      <p:sp>
        <p:nvSpPr>
          <p:cNvPr id="58" name="Google Shape;58;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61" name="Google Shape;61;p15"/>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62" name="Google Shape;6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 name="Google Shape;66;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7" name="Google Shape;67;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8"/>
        <p:cNvGrpSpPr/>
        <p:nvPr/>
      </p:nvGrpSpPr>
      <p:grpSpPr>
        <a:xfrm>
          <a:off x="0" y="0"/>
          <a:ext cx="0" cy="0"/>
          <a:chOff x="0" y="0"/>
          <a:chExt cx="0" cy="0"/>
        </a:xfrm>
      </p:grpSpPr>
      <p:sp>
        <p:nvSpPr>
          <p:cNvPr id="69" name="Google Shape;6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0" name="Google Shape;70;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1" name="Google Shape;71;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2" name="Google Shape;72;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sp>
        <p:nvSpPr>
          <p:cNvPr id="74" name="Google Shape;7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5" name="Google Shape;75;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8" name="Google Shape;78;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9" name="Google Shape;79;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80"/>
        <p:cNvGrpSpPr/>
        <p:nvPr/>
      </p:nvGrpSpPr>
      <p:grpSpPr>
        <a:xfrm>
          <a:off x="0" y="0"/>
          <a:ext cx="0" cy="0"/>
          <a:chOff x="0" y="0"/>
          <a:chExt cx="0" cy="0"/>
        </a:xfrm>
      </p:grpSpPr>
      <p:sp>
        <p:nvSpPr>
          <p:cNvPr id="81" name="Google Shape;81;p20"/>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82" name="Google Shape;82;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 name="Google Shape;85;p21"/>
          <p:cNvCxnSpPr/>
          <p:nvPr/>
        </p:nvCxnSpPr>
        <p:spPr>
          <a:xfrm>
            <a:off x="5029675" y="4495500"/>
            <a:ext cx="468300" cy="0"/>
          </a:xfrm>
          <a:prstGeom prst="straightConnector1">
            <a:avLst/>
          </a:prstGeom>
          <a:noFill/>
          <a:ln w="19050" cap="flat" cmpd="sng">
            <a:solidFill>
              <a:schemeClr val="lt2"/>
            </a:solidFill>
            <a:prstDash val="solid"/>
            <a:round/>
            <a:headEnd type="none" w="sm" len="sm"/>
            <a:tailEnd type="none" w="sm" len="sm"/>
          </a:ln>
        </p:spPr>
      </p:cxnSp>
      <p:sp>
        <p:nvSpPr>
          <p:cNvPr id="86" name="Google Shape;86;p21"/>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7" name="Google Shape;87;p21"/>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8" name="Google Shape;88;p2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9" name="Google Shape;89;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0"/>
        <p:cNvGrpSpPr/>
        <p:nvPr/>
      </p:nvGrpSpPr>
      <p:grpSpPr>
        <a:xfrm>
          <a:off x="0" y="0"/>
          <a:ext cx="0" cy="0"/>
          <a:chOff x="0" y="0"/>
          <a:chExt cx="0" cy="0"/>
        </a:xfrm>
      </p:grpSpPr>
      <p:sp>
        <p:nvSpPr>
          <p:cNvPr id="91" name="Google Shape;91;p22"/>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2100"/>
              <a:buNone/>
              <a:defRPr sz="2100"/>
            </a:lvl1pPr>
          </a:lstStyle>
          <a:p>
            <a:endParaRPr/>
          </a:p>
        </p:txBody>
      </p:sp>
      <p:sp>
        <p:nvSpPr>
          <p:cNvPr id="92" name="Google Shape;92;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3"/>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0"/>
              <a:buNone/>
              <a:defRPr sz="14000" b="1"/>
            </a:lvl1pPr>
            <a:lvl2pPr lvl="1" algn="ctr" rtl="0">
              <a:spcBef>
                <a:spcPts val="0"/>
              </a:spcBef>
              <a:spcAft>
                <a:spcPts val="0"/>
              </a:spcAft>
              <a:buSzPts val="14000"/>
              <a:buNone/>
              <a:defRPr sz="14000" b="1"/>
            </a:lvl2pPr>
            <a:lvl3pPr lvl="2" algn="ctr" rtl="0">
              <a:spcBef>
                <a:spcPts val="0"/>
              </a:spcBef>
              <a:spcAft>
                <a:spcPts val="0"/>
              </a:spcAft>
              <a:buSzPts val="14000"/>
              <a:buNone/>
              <a:defRPr sz="14000" b="1"/>
            </a:lvl3pPr>
            <a:lvl4pPr lvl="3" algn="ctr" rtl="0">
              <a:spcBef>
                <a:spcPts val="0"/>
              </a:spcBef>
              <a:spcAft>
                <a:spcPts val="0"/>
              </a:spcAft>
              <a:buSzPts val="14000"/>
              <a:buNone/>
              <a:defRPr sz="14000" b="1"/>
            </a:lvl4pPr>
            <a:lvl5pPr lvl="4" algn="ctr" rtl="0">
              <a:spcBef>
                <a:spcPts val="0"/>
              </a:spcBef>
              <a:spcAft>
                <a:spcPts val="0"/>
              </a:spcAft>
              <a:buSzPts val="14000"/>
              <a:buNone/>
              <a:defRPr sz="14000" b="1"/>
            </a:lvl5pPr>
            <a:lvl6pPr lvl="5" algn="ctr" rtl="0">
              <a:spcBef>
                <a:spcPts val="0"/>
              </a:spcBef>
              <a:spcAft>
                <a:spcPts val="0"/>
              </a:spcAft>
              <a:buSzPts val="14000"/>
              <a:buNone/>
              <a:defRPr sz="14000" b="1"/>
            </a:lvl6pPr>
            <a:lvl7pPr lvl="6" algn="ctr" rtl="0">
              <a:spcBef>
                <a:spcPts val="0"/>
              </a:spcBef>
              <a:spcAft>
                <a:spcPts val="0"/>
              </a:spcAft>
              <a:buSzPts val="14000"/>
              <a:buNone/>
              <a:defRPr sz="14000" b="1"/>
            </a:lvl7pPr>
            <a:lvl8pPr lvl="7" algn="ctr" rtl="0">
              <a:spcBef>
                <a:spcPts val="0"/>
              </a:spcBef>
              <a:spcAft>
                <a:spcPts val="0"/>
              </a:spcAft>
              <a:buSzPts val="14000"/>
              <a:buNone/>
              <a:defRPr sz="14000" b="1"/>
            </a:lvl8pPr>
            <a:lvl9pPr lvl="8" algn="ctr" rtl="0">
              <a:spcBef>
                <a:spcPts val="0"/>
              </a:spcBef>
              <a:spcAft>
                <a:spcPts val="0"/>
              </a:spcAft>
              <a:buSzPts val="14000"/>
              <a:buNone/>
              <a:defRPr sz="14000" b="1"/>
            </a:lvl9pPr>
          </a:lstStyle>
          <a:p>
            <a:r>
              <a:t>xx%</a:t>
            </a:r>
          </a:p>
        </p:txBody>
      </p:sp>
      <p:sp>
        <p:nvSpPr>
          <p:cNvPr id="96" name="Google Shape;96;p23"/>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7" name="Google Shape;97;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8"/>
        <p:cNvGrpSpPr/>
        <p:nvPr/>
      </p:nvGrpSpPr>
      <p:grpSpPr>
        <a:xfrm>
          <a:off x="0" y="0"/>
          <a:ext cx="0" cy="0"/>
          <a:chOff x="0" y="0"/>
          <a:chExt cx="0" cy="0"/>
        </a:xfrm>
      </p:grpSpPr>
      <p:sp>
        <p:nvSpPr>
          <p:cNvPr id="99" name="Google Shape;99;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1"/>
                </a:solidFill>
                <a:latin typeface="Proxima Nova"/>
                <a:ea typeface="Proxima Nova"/>
                <a:cs typeface="Proxima Nova"/>
                <a:sym typeface="Proxima Nova"/>
              </a:defRPr>
            </a:lvl1pPr>
            <a:lvl2pPr lvl="1" algn="r" rtl="0">
              <a:buNone/>
              <a:defRPr sz="1000">
                <a:solidFill>
                  <a:schemeClr val="dk1"/>
                </a:solidFill>
                <a:latin typeface="Proxima Nova"/>
                <a:ea typeface="Proxima Nova"/>
                <a:cs typeface="Proxima Nova"/>
                <a:sym typeface="Proxima Nova"/>
              </a:defRPr>
            </a:lvl2pPr>
            <a:lvl3pPr lvl="2" algn="r" rtl="0">
              <a:buNone/>
              <a:defRPr sz="1000">
                <a:solidFill>
                  <a:schemeClr val="dk1"/>
                </a:solidFill>
                <a:latin typeface="Proxima Nova"/>
                <a:ea typeface="Proxima Nova"/>
                <a:cs typeface="Proxima Nova"/>
                <a:sym typeface="Proxima Nova"/>
              </a:defRPr>
            </a:lvl3pPr>
            <a:lvl4pPr lvl="3" algn="r" rtl="0">
              <a:buNone/>
              <a:defRPr sz="1000">
                <a:solidFill>
                  <a:schemeClr val="dk1"/>
                </a:solidFill>
                <a:latin typeface="Proxima Nova"/>
                <a:ea typeface="Proxima Nova"/>
                <a:cs typeface="Proxima Nova"/>
                <a:sym typeface="Proxima Nova"/>
              </a:defRPr>
            </a:lvl4pPr>
            <a:lvl5pPr lvl="4" algn="r" rtl="0">
              <a:buNone/>
              <a:defRPr sz="1000">
                <a:solidFill>
                  <a:schemeClr val="dk1"/>
                </a:solidFill>
                <a:latin typeface="Proxima Nova"/>
                <a:ea typeface="Proxima Nova"/>
                <a:cs typeface="Proxima Nova"/>
                <a:sym typeface="Proxima Nova"/>
              </a:defRPr>
            </a:lvl5pPr>
            <a:lvl6pPr lvl="5" algn="r" rtl="0">
              <a:buNone/>
              <a:defRPr sz="1000">
                <a:solidFill>
                  <a:schemeClr val="dk1"/>
                </a:solidFill>
                <a:latin typeface="Proxima Nova"/>
                <a:ea typeface="Proxima Nova"/>
                <a:cs typeface="Proxima Nova"/>
                <a:sym typeface="Proxima Nova"/>
              </a:defRPr>
            </a:lvl6pPr>
            <a:lvl7pPr lvl="6" algn="r" rtl="0">
              <a:buNone/>
              <a:defRPr sz="1000">
                <a:solidFill>
                  <a:schemeClr val="dk1"/>
                </a:solidFill>
                <a:latin typeface="Proxima Nova"/>
                <a:ea typeface="Proxima Nova"/>
                <a:cs typeface="Proxima Nova"/>
                <a:sym typeface="Proxima Nova"/>
              </a:defRPr>
            </a:lvl7pPr>
            <a:lvl8pPr lvl="7" algn="r" rtl="0">
              <a:buNone/>
              <a:defRPr sz="1000">
                <a:solidFill>
                  <a:schemeClr val="dk1"/>
                </a:solidFill>
                <a:latin typeface="Proxima Nova"/>
                <a:ea typeface="Proxima Nova"/>
                <a:cs typeface="Proxima Nova"/>
                <a:sym typeface="Proxima Nova"/>
              </a:defRPr>
            </a:lvl8pPr>
            <a:lvl9pPr lvl="8" algn="r" rtl="0">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3.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Google Shape;104;p25" descr="White cloud in front of dark blue star-filled sky"/>
          <p:cNvPicPr preferRelativeResize="0"/>
          <p:nvPr/>
        </p:nvPicPr>
        <p:blipFill rotWithShape="1">
          <a:blip r:embed="rId3">
            <a:alphaModFix/>
          </a:blip>
          <a:srcRect r="1719" b="17067"/>
          <a:stretch/>
        </p:blipFill>
        <p:spPr>
          <a:xfrm>
            <a:off x="0" y="0"/>
            <a:ext cx="9144001" cy="5143500"/>
          </a:xfrm>
          <a:prstGeom prst="rect">
            <a:avLst/>
          </a:prstGeom>
          <a:noFill/>
          <a:ln>
            <a:noFill/>
          </a:ln>
        </p:spPr>
      </p:pic>
      <p:sp>
        <p:nvSpPr>
          <p:cNvPr id="105" name="Google Shape;105;p25"/>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6000" dirty="0"/>
              <a:t>SQL</a:t>
            </a:r>
            <a:endParaRPr sz="6000" dirty="0"/>
          </a:p>
        </p:txBody>
      </p:sp>
      <p:sp>
        <p:nvSpPr>
          <p:cNvPr id="106" name="Google Shape;106;p25"/>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By Utkarsh P</a:t>
            </a:r>
            <a:r>
              <a:rPr lang="en-GB" dirty="0" err="1"/>
              <a:t>andey</a:t>
            </a:r>
            <a:r>
              <a:rPr lang="en-GB" dirty="0"/>
              <a:t>, </a:t>
            </a:r>
            <a:r>
              <a:rPr lang="en-GB" dirty="0" err="1"/>
              <a:t>Sriyam</a:t>
            </a:r>
            <a:r>
              <a:rPr lang="en-GB" dirty="0"/>
              <a:t>, </a:t>
            </a:r>
            <a:r>
              <a:rPr lang="en-GB" dirty="0" err="1"/>
              <a:t>Meenal</a:t>
            </a:r>
            <a:endParaRPr dirty="0"/>
          </a:p>
        </p:txBody>
      </p:sp>
      <p:sp>
        <p:nvSpPr>
          <p:cNvPr id="107" name="Google Shape;107;p25"/>
          <p:cNvSpPr txBox="1">
            <a:spLocks noGrp="1"/>
          </p:cNvSpPr>
          <p:nvPr>
            <p:ph type="subTitle" idx="1"/>
          </p:nvPr>
        </p:nvSpPr>
        <p:spPr>
          <a:xfrm>
            <a:off x="510450" y="4370773"/>
            <a:ext cx="8123100" cy="50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Dsc email and campus lead name here &lt;3</a:t>
            </a:r>
            <a:endParaRPr sz="1800" dirty="0"/>
          </a:p>
        </p:txBody>
      </p:sp>
      <p:cxnSp>
        <p:nvCxnSpPr>
          <p:cNvPr id="108" name="Google Shape;108;p25"/>
          <p:cNvCxnSpPr/>
          <p:nvPr/>
        </p:nvCxnSpPr>
        <p:spPr>
          <a:xfrm>
            <a:off x="615150" y="2998025"/>
            <a:ext cx="500400" cy="0"/>
          </a:xfrm>
          <a:prstGeom prst="straightConnector1">
            <a:avLst/>
          </a:prstGeom>
          <a:noFill/>
          <a:ln w="19050" cap="flat" cmpd="sng">
            <a:solidFill>
              <a:schemeClr val="lt1"/>
            </a:solidFill>
            <a:prstDash val="solid"/>
            <a:round/>
            <a:headEnd type="none" w="med" len="med"/>
            <a:tailEnd type="none" w="med" len="med"/>
          </a:ln>
        </p:spPr>
      </p:cxnSp>
      <p:pic>
        <p:nvPicPr>
          <p:cNvPr id="109" name="Google Shape;109;p25"/>
          <p:cNvPicPr preferRelativeResize="0"/>
          <p:nvPr/>
        </p:nvPicPr>
        <p:blipFill>
          <a:blip r:embed="rId4">
            <a:alphaModFix/>
          </a:blip>
          <a:stretch>
            <a:fillRect/>
          </a:stretch>
        </p:blipFill>
        <p:spPr>
          <a:xfrm>
            <a:off x="7804149" y="96048"/>
            <a:ext cx="1087150" cy="1352200"/>
          </a:xfrm>
          <a:prstGeom prst="rect">
            <a:avLst/>
          </a:prstGeom>
          <a:noFill/>
          <a:ln>
            <a:noFill/>
          </a:ln>
        </p:spPr>
      </p:pic>
      <p:pic>
        <p:nvPicPr>
          <p:cNvPr id="110" name="Google Shape;110;p25"/>
          <p:cNvPicPr preferRelativeResize="0"/>
          <p:nvPr/>
        </p:nvPicPr>
        <p:blipFill>
          <a:blip r:embed="rId5">
            <a:alphaModFix/>
          </a:blip>
          <a:stretch>
            <a:fillRect/>
          </a:stretch>
        </p:blipFill>
        <p:spPr>
          <a:xfrm>
            <a:off x="187800" y="0"/>
            <a:ext cx="1544300" cy="15443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31"/>
          <p:cNvSpPr txBox="1">
            <a:spLocks noGrp="1"/>
          </p:cNvSpPr>
          <p:nvPr>
            <p:ph type="title" idx="4294967295"/>
          </p:nvPr>
        </p:nvSpPr>
        <p:spPr>
          <a:xfrm>
            <a:off x="311700" y="445025"/>
            <a:ext cx="4084500" cy="100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 </a:t>
            </a:r>
            <a:r>
              <a:rPr lang="en" sz="3600"/>
              <a:t>Title</a:t>
            </a:r>
            <a:endParaRPr sz="3600"/>
          </a:p>
        </p:txBody>
      </p:sp>
      <p:sp>
        <p:nvSpPr>
          <p:cNvPr id="150" name="Google Shape;150;p31"/>
          <p:cNvSpPr txBox="1">
            <a:spLocks noGrp="1"/>
          </p:cNvSpPr>
          <p:nvPr>
            <p:ph type="body" idx="4294967295"/>
          </p:nvPr>
        </p:nvSpPr>
        <p:spPr>
          <a:xfrm>
            <a:off x="311700" y="1271450"/>
            <a:ext cx="4084500" cy="31563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
              <a:t>Text which require points, and remember I will revert your progress if you paste shitty memes and pictures! </a:t>
            </a:r>
            <a:endParaRPr/>
          </a:p>
          <a:p>
            <a:pPr marL="457200" lvl="0" indent="-342900" algn="l" rtl="0">
              <a:spcBef>
                <a:spcPts val="1600"/>
              </a:spcBef>
              <a:spcAft>
                <a:spcPts val="0"/>
              </a:spcAft>
              <a:buSzPts val="1800"/>
              <a:buAutoNum type="arabicPeriod"/>
            </a:pPr>
            <a:r>
              <a:rPr lang="en"/>
              <a:t>Lorem ipsum dolor sit amet, consectetur adipiscing elit</a:t>
            </a:r>
            <a:endParaRPr/>
          </a:p>
          <a:p>
            <a:pPr marL="457200" lvl="0" indent="-342900" algn="l" rtl="0">
              <a:spcBef>
                <a:spcPts val="1600"/>
              </a:spcBef>
              <a:spcAft>
                <a:spcPts val="0"/>
              </a:spcAft>
              <a:buSzPts val="1800"/>
              <a:buAutoNum type="arabicPeriod"/>
            </a:pPr>
            <a:r>
              <a:rPr lang="en"/>
              <a:t>Incididunt ut labore et dolore</a:t>
            </a:r>
            <a:endParaRPr/>
          </a:p>
          <a:p>
            <a:pPr marL="457200" lvl="0" indent="-342900" algn="l" rtl="0">
              <a:spcBef>
                <a:spcPts val="1600"/>
              </a:spcBef>
              <a:spcAft>
                <a:spcPts val="1600"/>
              </a:spcAft>
              <a:buSzPts val="1800"/>
              <a:buAutoNum type="arabicPeriod"/>
            </a:pPr>
            <a:r>
              <a:rPr lang="en"/>
              <a:t>Consectetur adipiscing elit, sed do eiusmod tempor incididunt</a:t>
            </a:r>
            <a:endParaRPr/>
          </a:p>
        </p:txBody>
      </p:sp>
      <p:pic>
        <p:nvPicPr>
          <p:cNvPr id="151" name="Google Shape;151;p31" descr="Screen Shot 2015-10-15 at 9.01.12 PM.png"/>
          <p:cNvPicPr preferRelativeResize="0"/>
          <p:nvPr/>
        </p:nvPicPr>
        <p:blipFill rotWithShape="1">
          <a:blip r:embed="rId3">
            <a:alphaModFix/>
          </a:blip>
          <a:srcRect l="2180" r="2171"/>
          <a:stretch/>
        </p:blipFill>
        <p:spPr>
          <a:xfrm>
            <a:off x="4705200" y="2366436"/>
            <a:ext cx="4127100" cy="242035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2"/>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Something really important, that they should always remember</a:t>
            </a:r>
            <a:endParaRPr/>
          </a:p>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t>Conclusion</a:t>
            </a:r>
            <a:endParaRPr sz="3600"/>
          </a:p>
        </p:txBody>
      </p:sp>
      <p:sp>
        <p:nvSpPr>
          <p:cNvPr id="162" name="Google Shape;162;p33"/>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Text</a:t>
            </a:r>
            <a:endParaRPr sz="2400"/>
          </a:p>
          <a:p>
            <a:pPr marL="0" lvl="0" indent="0" algn="l" rtl="0">
              <a:spcBef>
                <a:spcPts val="1600"/>
              </a:spcBef>
              <a:spcAft>
                <a:spcPts val="1600"/>
              </a:spcAft>
              <a:buNone/>
            </a:pPr>
            <a:endParaRPr sz="2400"/>
          </a:p>
        </p:txBody>
      </p:sp>
      <p:pic>
        <p:nvPicPr>
          <p:cNvPr id="163" name="Google Shape;163;p33"/>
          <p:cNvPicPr preferRelativeResize="0"/>
          <p:nvPr/>
        </p:nvPicPr>
        <p:blipFill>
          <a:blip r:embed="rId3">
            <a:alphaModFix/>
          </a:blip>
          <a:stretch>
            <a:fillRect/>
          </a:stretch>
        </p:blipFill>
        <p:spPr>
          <a:xfrm>
            <a:off x="5381692" y="2836117"/>
            <a:ext cx="3450601" cy="18081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4"/>
          <p:cNvSpPr txBox="1">
            <a:spLocks noGrp="1"/>
          </p:cNvSpPr>
          <p:nvPr>
            <p:ph type="title" idx="4294967295"/>
          </p:nvPr>
        </p:nvSpPr>
        <p:spPr>
          <a:xfrm>
            <a:off x="311700" y="709050"/>
            <a:ext cx="3890100" cy="372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a:t>Task</a:t>
            </a:r>
            <a:endParaRPr sz="3200"/>
          </a:p>
          <a:p>
            <a:pPr marL="0" lvl="0" indent="0" algn="l" rtl="0">
              <a:spcBef>
                <a:spcPts val="1600"/>
              </a:spcBef>
              <a:spcAft>
                <a:spcPts val="1600"/>
              </a:spcAft>
              <a:buNone/>
            </a:pPr>
            <a:r>
              <a:rPr lang="en" sz="1800">
                <a:solidFill>
                  <a:schemeClr val="accent3"/>
                </a:solidFill>
              </a:rPr>
              <a:t>Task description</a:t>
            </a:r>
            <a:endParaRPr sz="3600"/>
          </a:p>
        </p:txBody>
      </p:sp>
      <p:pic>
        <p:nvPicPr>
          <p:cNvPr id="169" name="Google Shape;169;p34"/>
          <p:cNvPicPr preferRelativeResize="0"/>
          <p:nvPr/>
        </p:nvPicPr>
        <p:blipFill rotWithShape="1">
          <a:blip r:embed="rId3">
            <a:alphaModFix/>
          </a:blip>
          <a:srcRect r="37826"/>
          <a:stretch/>
        </p:blipFill>
        <p:spPr>
          <a:xfrm>
            <a:off x="4548455" y="0"/>
            <a:ext cx="4595550"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5"/>
          <p:cNvSpPr txBox="1"/>
          <p:nvPr/>
        </p:nvSpPr>
        <p:spPr>
          <a:xfrm>
            <a:off x="624325" y="463000"/>
            <a:ext cx="6657600" cy="77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200">
                <a:solidFill>
                  <a:srgbClr val="434343"/>
                </a:solidFill>
                <a:latin typeface="Proxima Nova"/>
                <a:ea typeface="Proxima Nova"/>
                <a:cs typeface="Proxima Nova"/>
                <a:sym typeface="Proxima Nova"/>
              </a:rPr>
              <a:t>Follow Us:</a:t>
            </a:r>
            <a:endParaRPr sz="4200">
              <a:solidFill>
                <a:srgbClr val="434343"/>
              </a:solidFill>
              <a:latin typeface="Proxima Nova"/>
              <a:ea typeface="Proxima Nova"/>
              <a:cs typeface="Proxima Nova"/>
              <a:sym typeface="Proxima Nova"/>
            </a:endParaRPr>
          </a:p>
          <a:p>
            <a:pPr marL="0" lvl="0" indent="0" algn="l" rtl="0">
              <a:spcBef>
                <a:spcPts val="0"/>
              </a:spcBef>
              <a:spcAft>
                <a:spcPts val="0"/>
              </a:spcAft>
              <a:buNone/>
            </a:pPr>
            <a:endParaRPr sz="4200">
              <a:latin typeface="Proxima Nova"/>
              <a:ea typeface="Proxima Nova"/>
              <a:cs typeface="Proxima Nova"/>
              <a:sym typeface="Proxima Nova"/>
            </a:endParaRPr>
          </a:p>
          <a:p>
            <a:pPr marL="0" lvl="0" indent="0" algn="l" rtl="0">
              <a:spcBef>
                <a:spcPts val="0"/>
              </a:spcBef>
              <a:spcAft>
                <a:spcPts val="0"/>
              </a:spcAft>
              <a:buNone/>
            </a:pPr>
            <a:endParaRPr sz="4200">
              <a:latin typeface="Proxima Nova"/>
              <a:ea typeface="Proxima Nova"/>
              <a:cs typeface="Proxima Nova"/>
              <a:sym typeface="Proxima Nova"/>
            </a:endParaRPr>
          </a:p>
          <a:p>
            <a:pPr marL="0" lvl="0" indent="0" algn="l" rtl="0">
              <a:spcBef>
                <a:spcPts val="0"/>
              </a:spcBef>
              <a:spcAft>
                <a:spcPts val="0"/>
              </a:spcAft>
              <a:buNone/>
            </a:pPr>
            <a:endParaRPr sz="4200">
              <a:latin typeface="Proxima Nova"/>
              <a:ea typeface="Proxima Nova"/>
              <a:cs typeface="Proxima Nova"/>
              <a:sym typeface="Proxima Nova"/>
            </a:endParaRPr>
          </a:p>
        </p:txBody>
      </p:sp>
      <p:sp>
        <p:nvSpPr>
          <p:cNvPr id="175" name="Google Shape;175;p35"/>
          <p:cNvSpPr txBox="1"/>
          <p:nvPr/>
        </p:nvSpPr>
        <p:spPr>
          <a:xfrm>
            <a:off x="624325" y="1364550"/>
            <a:ext cx="6033600" cy="87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666666"/>
                </a:solidFill>
                <a:latin typeface="Proxima Nova"/>
                <a:ea typeface="Proxima Nova"/>
                <a:cs typeface="Proxima Nova"/>
                <a:sym typeface="Proxima Nova"/>
              </a:rPr>
              <a:t>Point wise add social media links and don’t forget discord links! That looks like tushar after 5 shots XD</a:t>
            </a:r>
            <a:endParaRPr sz="2400">
              <a:solidFill>
                <a:srgbClr val="666666"/>
              </a:solidFill>
              <a:latin typeface="Proxima Nova"/>
              <a:ea typeface="Proxima Nova"/>
              <a:cs typeface="Proxima Nova"/>
              <a:sym typeface="Proxima Nova"/>
            </a:endParaRPr>
          </a:p>
        </p:txBody>
      </p:sp>
      <p:pic>
        <p:nvPicPr>
          <p:cNvPr id="176" name="Google Shape;176;p35"/>
          <p:cNvPicPr preferRelativeResize="0"/>
          <p:nvPr/>
        </p:nvPicPr>
        <p:blipFill>
          <a:blip r:embed="rId3">
            <a:alphaModFix/>
          </a:blip>
          <a:stretch>
            <a:fillRect/>
          </a:stretch>
        </p:blipFill>
        <p:spPr>
          <a:xfrm>
            <a:off x="5492375" y="3473625"/>
            <a:ext cx="3523351" cy="16698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0" lvl="0" indent="0">
              <a:spcAft>
                <a:spcPts val="1600"/>
              </a:spcAft>
              <a:buNone/>
            </a:pPr>
            <a:r>
              <a:rPr lang="en-GB" dirty="0"/>
              <a:t>The advantages of learning SQL are expanding and significant. SQL had a colossal increment in utilization during the most recent couple of years.</a:t>
            </a:r>
          </a:p>
          <a:p>
            <a:pPr marL="114300" indent="0">
              <a:buNone/>
            </a:pPr>
            <a:r>
              <a:rPr lang="en-GB" dirty="0"/>
              <a:t>1. Universal Language</a:t>
            </a:r>
            <a:endParaRPr lang="en-GB" b="1" dirty="0"/>
          </a:p>
          <a:p>
            <a:pPr marL="571500" lvl="1" indent="0">
              <a:buNone/>
            </a:pPr>
            <a:r>
              <a:rPr lang="en-GB" sz="1800" dirty="0"/>
              <a:t>SQL is one of the techniques that seeps over into other numerous disciplines. When you work with SQL, you’re using the computer’s language. This stimulates you to progress into coding with other different languages, for example, C++,  </a:t>
            </a:r>
            <a:r>
              <a:rPr lang="en-GB" sz="1800" dirty="0" err="1"/>
              <a:t>Javascript</a:t>
            </a:r>
            <a:r>
              <a:rPr lang="en-GB" sz="1800" dirty="0"/>
              <a:t>, Python, and others. All these languages are invaluable and still in demand.</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31170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114300" indent="0">
              <a:buNone/>
            </a:pPr>
            <a:r>
              <a:rPr lang="en-GB" dirty="0"/>
              <a:t>2. Open-Source – Easy to learn and use</a:t>
            </a:r>
            <a:endParaRPr lang="en-GB" b="1" dirty="0"/>
          </a:p>
          <a:p>
            <a:pPr marL="571500" lvl="1" indent="0">
              <a:buNone/>
            </a:pPr>
            <a:r>
              <a:rPr lang="en-GB" sz="1800" dirty="0"/>
              <a:t>SQL is an open-source programming language, so it has a large community of developers. Many topics that relate to SQL and MySQL are posted on </a:t>
            </a:r>
            <a:r>
              <a:rPr lang="en-GB" sz="1800" dirty="0" err="1"/>
              <a:t>StackOverflow</a:t>
            </a:r>
            <a:r>
              <a:rPr lang="en-GB" sz="1800" dirty="0"/>
              <a:t> consistently. SQL is comparatively easier to learn than other programming languages, for example, C++. Also, a considerable number of the prevalent databases that use SQL (MySQL, MariaDB, and Postgres) are open-source.</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37124017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114300" indent="0">
              <a:buNone/>
            </a:pPr>
            <a:r>
              <a:rPr lang="en-GB" dirty="0"/>
              <a:t>3. Manage Million Rows of Data</a:t>
            </a:r>
            <a:endParaRPr lang="en-GB" b="1" dirty="0"/>
          </a:p>
          <a:p>
            <a:pPr marL="571500" lvl="1" indent="0">
              <a:buNone/>
            </a:pPr>
            <a:r>
              <a:rPr lang="en-GB" sz="1800" dirty="0"/>
              <a:t>Traditional spreadsheets can be used to manage small-to-medium-sized sets of information, so we will require an alternate solution when managing such huge records. Gratefully, this is a field, in which SQL sparkles: regardless of whether it’s 1,000 records or 100 million, SQL is completely equipped to handle data pools of virtually all sizes.</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24086664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579662"/>
          </a:xfrm>
          <a:prstGeom prst="rect">
            <a:avLst/>
          </a:prstGeom>
        </p:spPr>
        <p:txBody>
          <a:bodyPr spcFirstLastPara="1" wrap="square" lIns="91425" tIns="91425" rIns="91425" bIns="91425" anchor="t" anchorCtr="0">
            <a:noAutofit/>
          </a:bodyPr>
          <a:lstStyle/>
          <a:p>
            <a:pPr marL="114300" indent="0">
              <a:buNone/>
            </a:pPr>
            <a:r>
              <a:rPr lang="en-GB"/>
              <a:t>4. </a:t>
            </a:r>
            <a:r>
              <a:rPr lang="en-GB" dirty="0"/>
              <a:t>High in Demand</a:t>
            </a:r>
            <a:endParaRPr lang="en-GB" b="1" dirty="0"/>
          </a:p>
          <a:p>
            <a:pPr marL="571500" lvl="1" indent="0">
              <a:buNone/>
            </a:pPr>
            <a:r>
              <a:rPr lang="en-GB" sz="1800" dirty="0"/>
              <a:t>There aren’t many individuals in the present workforce who have a working experience in SQL. Many businesses perceive the value of such a skill in the current market. However, it’s a simple sell to make.</a:t>
            </a:r>
          </a:p>
          <a:p>
            <a:pPr marL="571500" lvl="1" indent="0">
              <a:buNone/>
            </a:pPr>
            <a:endParaRPr lang="en-GB" sz="1800" dirty="0"/>
          </a:p>
          <a:p>
            <a:pPr marL="114300" indent="0">
              <a:buNone/>
            </a:pPr>
            <a:r>
              <a:rPr lang="en-GB" sz="1600" dirty="0"/>
              <a:t>Companies are currently searching out those individuals who are skilled in SQL. It’s one thing to have the capacity to gain a high salary. However, employers know the worth that somebody, who is skilled in SQL, leads to their association and need to hire these people. Also, in case you want to change a job, learning SQL makes you a </a:t>
            </a:r>
            <a:r>
              <a:rPr lang="en-GB" sz="1600" dirty="0" err="1"/>
              <a:t>favorably</a:t>
            </a:r>
            <a:r>
              <a:rPr lang="en-GB" sz="1600" dirty="0"/>
              <a:t> sought after prospect.</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3115554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7"/>
          <p:cNvSpPr txBox="1">
            <a:spLocks noGrp="1"/>
          </p:cNvSpPr>
          <p:nvPr>
            <p:ph type="title"/>
          </p:nvPr>
        </p:nvSpPr>
        <p:spPr>
          <a:xfrm>
            <a:off x="265500" y="1816950"/>
            <a:ext cx="4045200" cy="150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Inroduction</a:t>
            </a:r>
            <a:endParaRPr/>
          </a:p>
        </p:txBody>
      </p:sp>
      <p:sp>
        <p:nvSpPr>
          <p:cNvPr id="124" name="Google Shape;124;p27"/>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sz="2400"/>
              <a:t>Tell me more</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8"/>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400" b="1"/>
              <a:t>Title</a:t>
            </a:r>
            <a:r>
              <a:rPr lang="en" sz="2000" b="1"/>
              <a:t>(a joke here, please have a little humour)</a:t>
            </a:r>
            <a:endParaRPr sz="2000" b="1"/>
          </a:p>
          <a:p>
            <a:pPr marL="0" lvl="0" indent="0" algn="l" rtl="0">
              <a:spcBef>
                <a:spcPts val="0"/>
              </a:spcBef>
              <a:spcAft>
                <a:spcPts val="0"/>
              </a:spcAft>
              <a:buNone/>
            </a:pPr>
            <a:r>
              <a:rPr lang="en" sz="4400"/>
              <a:t>Some text</a:t>
            </a:r>
            <a:endParaRPr sz="44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t>Title</a:t>
            </a:r>
            <a:endParaRPr sz="3600"/>
          </a:p>
        </p:txBody>
      </p:sp>
      <p:sp>
        <p:nvSpPr>
          <p:cNvPr id="135" name="Google Shape;135;p29"/>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400"/>
              <a:t>Content, change any pic and you’re out!</a:t>
            </a:r>
            <a:endParaRPr sz="2400"/>
          </a:p>
        </p:txBody>
      </p:sp>
      <p:pic>
        <p:nvPicPr>
          <p:cNvPr id="136" name="Google Shape;136;p29"/>
          <p:cNvPicPr preferRelativeResize="0"/>
          <p:nvPr/>
        </p:nvPicPr>
        <p:blipFill>
          <a:blip r:embed="rId3">
            <a:alphaModFix/>
          </a:blip>
          <a:stretch>
            <a:fillRect/>
          </a:stretch>
        </p:blipFill>
        <p:spPr>
          <a:xfrm>
            <a:off x="5923878" y="1464100"/>
            <a:ext cx="2826051" cy="30370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30"/>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Explanation</a:t>
            </a:r>
            <a:endParaRPr/>
          </a:p>
          <a:p>
            <a:pPr marL="0" lvl="0" indent="0" algn="ctr" rtl="0">
              <a:spcBef>
                <a:spcPts val="0"/>
              </a:spcBef>
              <a:spcAft>
                <a:spcPts val="0"/>
              </a:spcAft>
              <a:buNone/>
            </a:pPr>
            <a:r>
              <a:rPr lang="en"/>
              <a:t>data</a:t>
            </a:r>
            <a:endParaRPr/>
          </a:p>
        </p:txBody>
      </p:sp>
      <p:sp>
        <p:nvSpPr>
          <p:cNvPr id="142" name="Google Shape;142;p30"/>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Text</a:t>
            </a:r>
            <a:endParaRPr/>
          </a:p>
        </p:txBody>
      </p:sp>
      <p:sp>
        <p:nvSpPr>
          <p:cNvPr id="143" name="Google Shape;143;p30"/>
          <p:cNvSpPr txBox="1"/>
          <p:nvPr/>
        </p:nvSpPr>
        <p:spPr>
          <a:xfrm>
            <a:off x="265500" y="4495425"/>
            <a:ext cx="4045200" cy="45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i="1">
                <a:solidFill>
                  <a:schemeClr val="accent3"/>
                </a:solidFill>
              </a:rPr>
              <a:t>Hints here</a:t>
            </a:r>
            <a:endParaRPr i="1">
              <a:solidFill>
                <a:schemeClr val="accent3"/>
              </a:solidFill>
            </a:endParaRPr>
          </a:p>
        </p:txBody>
      </p:sp>
      <p:sp>
        <p:nvSpPr>
          <p:cNvPr id="144" name="Google Shape;144;p30"/>
          <p:cNvSpPr txBox="1"/>
          <p:nvPr/>
        </p:nvSpPr>
        <p:spPr>
          <a:xfrm>
            <a:off x="5363800" y="1321300"/>
            <a:ext cx="3232200" cy="134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200">
                <a:solidFill>
                  <a:srgbClr val="F3F3F3"/>
                </a:solidFill>
                <a:latin typeface="Proxima Nova"/>
                <a:ea typeface="Proxima Nova"/>
                <a:cs typeface="Proxima Nova"/>
                <a:sym typeface="Proxima Nova"/>
              </a:rPr>
              <a:t>Code Here</a:t>
            </a:r>
            <a:endParaRPr sz="4200">
              <a:solidFill>
                <a:srgbClr val="F3F3F3"/>
              </a:solidFill>
              <a:latin typeface="Proxima Nova"/>
              <a:ea typeface="Proxima Nova"/>
              <a:cs typeface="Proxima Nova"/>
              <a:sym typeface="Proxima Nova"/>
            </a:endParaRPr>
          </a:p>
          <a:p>
            <a:pPr marL="0" lvl="0" indent="0" algn="l" rtl="0">
              <a:spcBef>
                <a:spcPts val="0"/>
              </a:spcBef>
              <a:spcAft>
                <a:spcPts val="0"/>
              </a:spcAft>
              <a:buNone/>
            </a:pPr>
            <a:endParaRPr sz="4200">
              <a:solidFill>
                <a:srgbClr val="F3F3F3"/>
              </a:solidFill>
              <a:latin typeface="Proxima Nova"/>
              <a:ea typeface="Proxima Nova"/>
              <a:cs typeface="Proxima Nova"/>
              <a:sym typeface="Proxima Nova"/>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TotalTime>
  <Words>485</Words>
  <Application>Microsoft Office PowerPoint</Application>
  <PresentationFormat>On-screen Show (16:9)</PresentationFormat>
  <Paragraphs>46</Paragraphs>
  <Slides>14</Slides>
  <Notes>14</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14</vt:i4>
      </vt:variant>
    </vt:vector>
  </HeadingPairs>
  <TitlesOfParts>
    <vt:vector size="18" baseType="lpstr">
      <vt:lpstr>Arial</vt:lpstr>
      <vt:lpstr>Proxima Nova</vt:lpstr>
      <vt:lpstr>Simple Light</vt:lpstr>
      <vt:lpstr>Spearmint</vt:lpstr>
      <vt:lpstr>SQL</vt:lpstr>
      <vt:lpstr>Why SQL? </vt:lpstr>
      <vt:lpstr>Why SQL? </vt:lpstr>
      <vt:lpstr>Why SQL? </vt:lpstr>
      <vt:lpstr>Why SQL? </vt:lpstr>
      <vt:lpstr>Inroduction</vt:lpstr>
      <vt:lpstr>Title(a joke here, please have a little humour) Some text</vt:lpstr>
      <vt:lpstr>Title</vt:lpstr>
      <vt:lpstr>Explanation data</vt:lpstr>
      <vt:lpstr> Title</vt:lpstr>
      <vt:lpstr>Something really important, that they should always remember </vt:lpstr>
      <vt:lpstr>Conclusion</vt:lpstr>
      <vt:lpstr>Task Task description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Workshop name</dc:title>
  <dc:creator>Neo Anoman</dc:creator>
  <cp:lastModifiedBy>Neo Anoman</cp:lastModifiedBy>
  <cp:revision>3</cp:revision>
  <dcterms:modified xsi:type="dcterms:W3CDTF">2019-09-01T11:37:45Z</dcterms:modified>
</cp:coreProperties>
</file>